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1" r:id="rId1"/>
  </p:sldMasterIdLst>
  <p:notesMasterIdLst>
    <p:notesMasterId r:id="rId15"/>
  </p:notesMasterIdLst>
  <p:sldIdLst>
    <p:sldId id="378" r:id="rId2"/>
    <p:sldId id="379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</p:sldIdLst>
  <p:sldSz cx="12192000" cy="6858000"/>
  <p:notesSz cx="6858000" cy="9144000"/>
  <p:embeddedFontLst>
    <p:embeddedFont>
      <p:font typeface="Montserrat" panose="00000500000000000000" pitchFamily="2" charset="-52"/>
      <p:regular r:id="rId16"/>
      <p:bold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97" userDrawn="1">
          <p15:clr>
            <a:srgbClr val="A4A3A4"/>
          </p15:clr>
        </p15:guide>
        <p15:guide id="2" pos="6992" userDrawn="1">
          <p15:clr>
            <a:srgbClr val="A4A3A4"/>
          </p15:clr>
        </p15:guide>
        <p15:guide id="3" orient="horz" pos="958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595" userDrawn="1">
          <p15:clr>
            <a:srgbClr val="A4A3A4"/>
          </p15:clr>
        </p15:guide>
        <p15:guide id="6" orient="horz" pos="618" userDrawn="1">
          <p15:clr>
            <a:srgbClr val="A4A3A4"/>
          </p15:clr>
        </p15:guide>
        <p15:guide id="7" pos="73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7DF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82"/>
  </p:normalViewPr>
  <p:slideViewPr>
    <p:cSldViewPr snapToGrid="0">
      <p:cViewPr varScale="1">
        <p:scale>
          <a:sx n="85" d="100"/>
          <a:sy n="85" d="100"/>
        </p:scale>
        <p:origin x="490" y="72"/>
      </p:cViewPr>
      <p:guideLst>
        <p:guide pos="597"/>
        <p:guide pos="6992"/>
        <p:guide orient="horz" pos="958"/>
        <p:guide orient="horz" pos="3861"/>
        <p:guide orient="horz" pos="595"/>
        <p:guide orient="horz" pos="618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D1EE2-EA5A-415C-AB70-FE4197719002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C250F-3AE0-431E-A9EE-EEA999FFE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2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ED1AA0-A141-583B-53AA-54ED3937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D065-BB1D-664F-ADA1-98517FFC72F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5F58672-6F5F-E642-324E-21DE144051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896"/>
            <a:ext cx="6169152" cy="689779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74AE6B4-BCCC-A3A4-3CFA-2357A9004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50194"/>
          <a:stretch/>
        </p:blipFill>
        <p:spPr>
          <a:xfrm>
            <a:off x="9348717" y="363540"/>
            <a:ext cx="2462828" cy="453319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55D3D5DF-EC85-74D9-8C97-A98F4A37DE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943780"/>
            <a:ext cx="4908550" cy="1077218"/>
          </a:xfrm>
        </p:spPr>
        <p:txBody>
          <a:bodyPr>
            <a:normAutofit/>
          </a:bodyPr>
          <a:lstStyle>
            <a:lvl1pPr>
              <a:defRPr sz="3200" b="0">
                <a:solidFill>
                  <a:srgbClr val="696A6C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65837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CA97F5-5EBD-323D-3320-EFEB7A5C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D065-BB1D-664F-ADA1-98517FFC72F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E7415884-8912-A892-A4E9-F191CAC5C9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39587"/>
            <a:ext cx="6255050" cy="609577"/>
          </a:xfrm>
        </p:spPr>
        <p:txBody>
          <a:bodyPr anchor="t">
            <a:normAutofit/>
          </a:bodyPr>
          <a:lstStyle>
            <a:lvl1pPr>
              <a:defRPr sz="2400" b="0">
                <a:solidFill>
                  <a:srgbClr val="696A6C"/>
                </a:solidFill>
              </a:defRPr>
            </a:lvl1pPr>
          </a:lstStyle>
          <a:p>
            <a:r>
              <a:rPr lang="ru-RU" dirty="0"/>
              <a:t>Название темы</a:t>
            </a:r>
          </a:p>
        </p:txBody>
      </p:sp>
      <p:cxnSp>
        <p:nvCxnSpPr>
          <p:cNvPr id="2" name="Straight Connector 14">
            <a:extLst>
              <a:ext uri="{FF2B5EF4-FFF2-40B4-BE49-F238E27FC236}">
                <a16:creationId xmlns:a16="http://schemas.microsoft.com/office/drawing/2014/main" xmlns="" id="{763B3588-FA0F-F00C-1ED7-06CE0C1634D1}"/>
              </a:ext>
            </a:extLst>
          </p:cNvPr>
          <p:cNvCxnSpPr>
            <a:cxnSpLocks/>
          </p:cNvCxnSpPr>
          <p:nvPr userDrawn="1"/>
        </p:nvCxnSpPr>
        <p:spPr>
          <a:xfrm>
            <a:off x="608034" y="960940"/>
            <a:ext cx="11208060" cy="0"/>
          </a:xfrm>
          <a:prstGeom prst="line">
            <a:avLst/>
          </a:prstGeom>
          <a:noFill/>
          <a:ln w="44450" cap="flat">
            <a:solidFill>
              <a:srgbClr val="5495D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D95E3F-AC4E-5556-6CB2-7A83B659CF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35" b="50407"/>
          <a:stretch/>
        </p:blipFill>
        <p:spPr>
          <a:xfrm>
            <a:off x="11405186" y="328175"/>
            <a:ext cx="555009" cy="514653"/>
          </a:xfrm>
          <a:prstGeom prst="rect">
            <a:avLst/>
          </a:prstGeom>
        </p:spPr>
      </p:pic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46484043-64AD-E330-5FE2-DD0BE50B4B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287463"/>
            <a:ext cx="9559052" cy="4559545"/>
          </a:xfrm>
        </p:spPr>
        <p:txBody>
          <a:bodyPr/>
          <a:lstStyle>
            <a:lvl1pPr>
              <a:defRPr b="0">
                <a:solidFill>
                  <a:srgbClr val="696A6C"/>
                </a:solidFill>
              </a:defRPr>
            </a:lvl1pPr>
            <a:lvl2pPr marL="11113" indent="0">
              <a:tabLst/>
              <a:defRPr>
                <a:solidFill>
                  <a:schemeClr val="tx1"/>
                </a:solidFill>
              </a:defRPr>
            </a:lvl2pPr>
            <a:lvl3pPr marL="52388" indent="0">
              <a:tabLst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9440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були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CA97F5-5EBD-323D-3320-EFEB7A5C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D065-BB1D-664F-ADA1-98517FFC72F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997BF21-8FCC-1295-7013-B66F4055F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071" y="2064453"/>
            <a:ext cx="5858540" cy="1235428"/>
          </a:xfrm>
        </p:spPr>
        <p:txBody>
          <a:bodyPr/>
          <a:lstStyle>
            <a:lvl1pPr>
              <a:defRPr b="0">
                <a:solidFill>
                  <a:srgbClr val="696A6C"/>
                </a:solidFill>
              </a:defRPr>
            </a:lvl1pPr>
            <a:lvl2pPr marL="11113" indent="0">
              <a:tabLst/>
              <a:defRPr>
                <a:solidFill>
                  <a:schemeClr val="tx1"/>
                </a:solidFill>
              </a:defRPr>
            </a:lvl2pPr>
            <a:lvl3pPr marL="52388" indent="0">
              <a:tabLst/>
              <a:defRPr>
                <a:solidFill>
                  <a:schemeClr val="tx1"/>
                </a:solidFill>
              </a:defRPr>
            </a:lvl3pPr>
          </a:lstStyle>
          <a:p>
            <a:pPr lvl="1"/>
            <a:r>
              <a:rPr lang="en" dirty="0"/>
              <a:t>Lorem ipsum dolor sit </a:t>
            </a:r>
            <a:r>
              <a:rPr lang="en" dirty="0" err="1"/>
              <a:t>amet</a:t>
            </a:r>
            <a:r>
              <a:rPr lang="en" dirty="0"/>
              <a:t>, </a:t>
            </a:r>
            <a:r>
              <a:rPr lang="en" dirty="0" err="1"/>
              <a:t>consectetur</a:t>
            </a:r>
            <a:r>
              <a:rPr lang="en" dirty="0"/>
              <a:t> </a:t>
            </a:r>
            <a:r>
              <a:rPr lang="en" dirty="0" err="1"/>
              <a:t>adipiscing</a:t>
            </a:r>
            <a:r>
              <a:rPr lang="en" dirty="0"/>
              <a:t> </a:t>
            </a:r>
            <a:r>
              <a:rPr lang="en" dirty="0" err="1"/>
              <a:t>elit</a:t>
            </a:r>
            <a:r>
              <a:rPr lang="en" dirty="0"/>
              <a:t>. Donec </a:t>
            </a:r>
            <a:r>
              <a:rPr lang="en" dirty="0" err="1"/>
              <a:t>ullamcorper</a:t>
            </a:r>
            <a:r>
              <a:rPr lang="en" dirty="0"/>
              <a:t> </a:t>
            </a:r>
            <a:r>
              <a:rPr lang="en" dirty="0" err="1"/>
              <a:t>felis</a:t>
            </a:r>
            <a:r>
              <a:rPr lang="en" dirty="0"/>
              <a:t> </a:t>
            </a:r>
            <a:r>
              <a:rPr lang="en" dirty="0" err="1"/>
              <a:t>quam</a:t>
            </a:r>
            <a:r>
              <a:rPr lang="en" dirty="0"/>
              <a:t>, in </a:t>
            </a:r>
            <a:r>
              <a:rPr lang="en" dirty="0" err="1"/>
              <a:t>consequat</a:t>
            </a:r>
            <a:r>
              <a:rPr lang="en" dirty="0"/>
              <a:t> </a:t>
            </a:r>
            <a:r>
              <a:rPr lang="en" dirty="0" err="1"/>
              <a:t>sem</a:t>
            </a:r>
            <a:r>
              <a:rPr lang="en" dirty="0"/>
              <a:t> pharetra </a:t>
            </a:r>
            <a:r>
              <a:rPr lang="en" dirty="0" err="1"/>
              <a:t>eu</a:t>
            </a:r>
            <a:r>
              <a:rPr lang="en" dirty="0"/>
              <a:t>. </a:t>
            </a:r>
            <a:r>
              <a:rPr lang="en" dirty="0" err="1"/>
              <a:t>Nullam</a:t>
            </a:r>
            <a:r>
              <a:rPr lang="en" dirty="0"/>
              <a:t> </a:t>
            </a:r>
            <a:r>
              <a:rPr lang="en" dirty="0" err="1"/>
              <a:t>quis</a:t>
            </a:r>
            <a:r>
              <a:rPr lang="en" dirty="0"/>
              <a:t> </a:t>
            </a:r>
            <a:r>
              <a:rPr lang="en" dirty="0" err="1"/>
              <a:t>justo</a:t>
            </a:r>
            <a:r>
              <a:rPr lang="en" dirty="0"/>
              <a:t> </a:t>
            </a:r>
            <a:r>
              <a:rPr lang="en" dirty="0" err="1"/>
              <a:t>quis</a:t>
            </a:r>
            <a:r>
              <a:rPr lang="en" dirty="0"/>
              <a:t> ex </a:t>
            </a:r>
            <a:r>
              <a:rPr lang="en" dirty="0" err="1"/>
              <a:t>hendrerit</a:t>
            </a:r>
            <a:r>
              <a:rPr lang="en" dirty="0"/>
              <a:t> gravida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FA04768D-1AF9-D2DA-4AF4-3BBC40403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39587"/>
            <a:ext cx="6255050" cy="609577"/>
          </a:xfrm>
        </p:spPr>
        <p:txBody>
          <a:bodyPr anchor="t">
            <a:normAutofit/>
          </a:bodyPr>
          <a:lstStyle>
            <a:lvl1pPr>
              <a:defRPr sz="2800" b="0" i="0">
                <a:solidFill>
                  <a:srgbClr val="696A6C"/>
                </a:solidFill>
                <a:latin typeface="Montserrat" pitchFamily="2" charset="0"/>
              </a:defRPr>
            </a:lvl1pPr>
          </a:lstStyle>
          <a:p>
            <a:r>
              <a:rPr lang="ru-RU" dirty="0"/>
              <a:t>Название темы</a:t>
            </a:r>
          </a:p>
        </p:txBody>
      </p:sp>
      <p:cxnSp>
        <p:nvCxnSpPr>
          <p:cNvPr id="2" name="Straight Connector 14">
            <a:extLst>
              <a:ext uri="{FF2B5EF4-FFF2-40B4-BE49-F238E27FC236}">
                <a16:creationId xmlns:a16="http://schemas.microsoft.com/office/drawing/2014/main" xmlns="" id="{74F18938-A62C-7463-71CF-73E6F8A04CDD}"/>
              </a:ext>
            </a:extLst>
          </p:cNvPr>
          <p:cNvCxnSpPr>
            <a:cxnSpLocks/>
          </p:cNvCxnSpPr>
          <p:nvPr userDrawn="1"/>
        </p:nvCxnSpPr>
        <p:spPr>
          <a:xfrm>
            <a:off x="608034" y="960940"/>
            <a:ext cx="11208060" cy="0"/>
          </a:xfrm>
          <a:prstGeom prst="line">
            <a:avLst/>
          </a:prstGeom>
          <a:noFill/>
          <a:ln w="44450" cap="flat">
            <a:solidFill>
              <a:srgbClr val="5495D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BA599F0-B016-5C5C-AE58-5DBD6BC53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35" b="50407"/>
          <a:stretch/>
        </p:blipFill>
        <p:spPr>
          <a:xfrm>
            <a:off x="11405186" y="328175"/>
            <a:ext cx="555009" cy="514653"/>
          </a:xfrm>
          <a:prstGeom prst="rect">
            <a:avLst/>
          </a:prstGeom>
        </p:spPr>
      </p:pic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6C06AA9D-33BF-E8B5-F0F8-2E2E715DCF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1071" y="3429001"/>
            <a:ext cx="5858540" cy="1246496"/>
          </a:xfrm>
        </p:spPr>
        <p:txBody>
          <a:bodyPr/>
          <a:lstStyle>
            <a:lvl1pPr>
              <a:defRPr b="0">
                <a:solidFill>
                  <a:srgbClr val="696A6C"/>
                </a:solidFill>
              </a:defRPr>
            </a:lvl1pPr>
            <a:lvl2pPr marL="11113" indent="0">
              <a:tabLst/>
              <a:defRPr>
                <a:solidFill>
                  <a:schemeClr val="tx1"/>
                </a:solidFill>
              </a:defRPr>
            </a:lvl2pPr>
            <a:lvl3pPr marL="52388" indent="0">
              <a:tabLst/>
              <a:defRPr>
                <a:solidFill>
                  <a:schemeClr val="tx1"/>
                </a:solidFill>
              </a:defRPr>
            </a:lvl3pPr>
          </a:lstStyle>
          <a:p>
            <a:pPr lvl="1"/>
            <a:r>
              <a:rPr lang="en" dirty="0"/>
              <a:t>Lorem ipsum dolor sit </a:t>
            </a:r>
            <a:r>
              <a:rPr lang="en" dirty="0" err="1"/>
              <a:t>amet</a:t>
            </a:r>
            <a:r>
              <a:rPr lang="en" dirty="0"/>
              <a:t>, </a:t>
            </a:r>
            <a:r>
              <a:rPr lang="en" dirty="0" err="1"/>
              <a:t>consectetur</a:t>
            </a:r>
            <a:r>
              <a:rPr lang="en" dirty="0"/>
              <a:t> </a:t>
            </a:r>
            <a:r>
              <a:rPr lang="en" dirty="0" err="1"/>
              <a:t>adipiscing</a:t>
            </a:r>
            <a:r>
              <a:rPr lang="en" dirty="0"/>
              <a:t> </a:t>
            </a:r>
            <a:r>
              <a:rPr lang="en" dirty="0" err="1"/>
              <a:t>elit</a:t>
            </a:r>
            <a:r>
              <a:rPr lang="en" dirty="0"/>
              <a:t>. Donec </a:t>
            </a:r>
            <a:r>
              <a:rPr lang="en" dirty="0" err="1"/>
              <a:t>ullamcorper</a:t>
            </a:r>
            <a:r>
              <a:rPr lang="en" dirty="0"/>
              <a:t> </a:t>
            </a:r>
            <a:r>
              <a:rPr lang="en" dirty="0" err="1"/>
              <a:t>felis</a:t>
            </a:r>
            <a:r>
              <a:rPr lang="en" dirty="0"/>
              <a:t> </a:t>
            </a:r>
            <a:r>
              <a:rPr lang="en" dirty="0" err="1"/>
              <a:t>quam</a:t>
            </a:r>
            <a:r>
              <a:rPr lang="en" dirty="0"/>
              <a:t>, in </a:t>
            </a:r>
            <a:r>
              <a:rPr lang="en" dirty="0" err="1"/>
              <a:t>consequat</a:t>
            </a:r>
            <a:r>
              <a:rPr lang="en" dirty="0"/>
              <a:t> </a:t>
            </a:r>
            <a:r>
              <a:rPr lang="en" dirty="0" err="1"/>
              <a:t>sem</a:t>
            </a:r>
            <a:r>
              <a:rPr lang="en" dirty="0"/>
              <a:t> pharetra </a:t>
            </a:r>
            <a:r>
              <a:rPr lang="en" dirty="0" err="1"/>
              <a:t>eu</a:t>
            </a:r>
            <a:r>
              <a:rPr lang="en" dirty="0"/>
              <a:t>. </a:t>
            </a:r>
            <a:r>
              <a:rPr lang="en" dirty="0" err="1"/>
              <a:t>Nullam</a:t>
            </a:r>
            <a:r>
              <a:rPr lang="en" dirty="0"/>
              <a:t> </a:t>
            </a:r>
            <a:r>
              <a:rPr lang="en" dirty="0" err="1"/>
              <a:t>quis</a:t>
            </a:r>
            <a:r>
              <a:rPr lang="en" dirty="0"/>
              <a:t> </a:t>
            </a:r>
            <a:r>
              <a:rPr lang="en" dirty="0" err="1"/>
              <a:t>justo</a:t>
            </a:r>
            <a:r>
              <a:rPr lang="en" dirty="0"/>
              <a:t> </a:t>
            </a:r>
            <a:r>
              <a:rPr lang="en" dirty="0" err="1"/>
              <a:t>quis</a:t>
            </a:r>
            <a:r>
              <a:rPr lang="en" dirty="0"/>
              <a:t> ex </a:t>
            </a:r>
            <a:r>
              <a:rPr lang="en" dirty="0" err="1"/>
              <a:t>hendrerit</a:t>
            </a:r>
            <a:r>
              <a:rPr lang="en" dirty="0"/>
              <a:t> gravida</a:t>
            </a:r>
          </a:p>
        </p:txBody>
      </p:sp>
      <p:sp>
        <p:nvSpPr>
          <p:cNvPr id="14" name="Текст 7">
            <a:extLst>
              <a:ext uri="{FF2B5EF4-FFF2-40B4-BE49-F238E27FC236}">
                <a16:creationId xmlns:a16="http://schemas.microsoft.com/office/drawing/2014/main" xmlns="" id="{CE0B55C0-7844-EE5B-69B2-9C93F88FD0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1071" y="4932581"/>
            <a:ext cx="5858540" cy="1246496"/>
          </a:xfrm>
        </p:spPr>
        <p:txBody>
          <a:bodyPr/>
          <a:lstStyle>
            <a:lvl1pPr>
              <a:defRPr b="0">
                <a:solidFill>
                  <a:srgbClr val="696A6C"/>
                </a:solidFill>
              </a:defRPr>
            </a:lvl1pPr>
            <a:lvl2pPr marL="11113" indent="0">
              <a:tabLst/>
              <a:defRPr>
                <a:solidFill>
                  <a:schemeClr val="tx1"/>
                </a:solidFill>
              </a:defRPr>
            </a:lvl2pPr>
            <a:lvl3pPr marL="52388" indent="0">
              <a:tabLst/>
              <a:defRPr>
                <a:solidFill>
                  <a:schemeClr val="tx1"/>
                </a:solidFill>
              </a:defRPr>
            </a:lvl3pPr>
          </a:lstStyle>
          <a:p>
            <a:pPr lvl="1"/>
            <a:r>
              <a:rPr lang="en" dirty="0"/>
              <a:t>Lorem ipsum dolor sit </a:t>
            </a:r>
            <a:r>
              <a:rPr lang="en" dirty="0" err="1"/>
              <a:t>amet</a:t>
            </a:r>
            <a:r>
              <a:rPr lang="en" dirty="0"/>
              <a:t>, </a:t>
            </a:r>
            <a:r>
              <a:rPr lang="en" dirty="0" err="1"/>
              <a:t>consectetur</a:t>
            </a:r>
            <a:r>
              <a:rPr lang="en" dirty="0"/>
              <a:t> </a:t>
            </a:r>
            <a:r>
              <a:rPr lang="en" dirty="0" err="1"/>
              <a:t>adipiscing</a:t>
            </a:r>
            <a:r>
              <a:rPr lang="en" dirty="0"/>
              <a:t> </a:t>
            </a:r>
            <a:r>
              <a:rPr lang="en" dirty="0" err="1"/>
              <a:t>elit</a:t>
            </a:r>
            <a:r>
              <a:rPr lang="en" dirty="0"/>
              <a:t>. Donec </a:t>
            </a:r>
            <a:r>
              <a:rPr lang="en" dirty="0" err="1"/>
              <a:t>ullamcorper</a:t>
            </a:r>
            <a:r>
              <a:rPr lang="en" dirty="0"/>
              <a:t> </a:t>
            </a:r>
            <a:r>
              <a:rPr lang="en" dirty="0" err="1"/>
              <a:t>felis</a:t>
            </a:r>
            <a:r>
              <a:rPr lang="en" dirty="0"/>
              <a:t> </a:t>
            </a:r>
            <a:r>
              <a:rPr lang="en" dirty="0" err="1"/>
              <a:t>quam</a:t>
            </a:r>
            <a:r>
              <a:rPr lang="en" dirty="0"/>
              <a:t>, in </a:t>
            </a:r>
            <a:r>
              <a:rPr lang="en" dirty="0" err="1"/>
              <a:t>consequat</a:t>
            </a:r>
            <a:r>
              <a:rPr lang="en" dirty="0"/>
              <a:t> </a:t>
            </a:r>
            <a:r>
              <a:rPr lang="en" dirty="0" err="1"/>
              <a:t>sem</a:t>
            </a:r>
            <a:r>
              <a:rPr lang="en" dirty="0"/>
              <a:t> pharetra </a:t>
            </a:r>
            <a:r>
              <a:rPr lang="en" dirty="0" err="1"/>
              <a:t>eu</a:t>
            </a:r>
            <a:r>
              <a:rPr lang="en" dirty="0"/>
              <a:t>. </a:t>
            </a:r>
            <a:r>
              <a:rPr lang="en" dirty="0" err="1"/>
              <a:t>Nullam</a:t>
            </a:r>
            <a:r>
              <a:rPr lang="en" dirty="0"/>
              <a:t> </a:t>
            </a:r>
            <a:r>
              <a:rPr lang="en" dirty="0" err="1"/>
              <a:t>quis</a:t>
            </a:r>
            <a:r>
              <a:rPr lang="en" dirty="0"/>
              <a:t> </a:t>
            </a:r>
            <a:r>
              <a:rPr lang="en" dirty="0" err="1"/>
              <a:t>justo</a:t>
            </a:r>
            <a:r>
              <a:rPr lang="en" dirty="0"/>
              <a:t> </a:t>
            </a:r>
            <a:r>
              <a:rPr lang="en" dirty="0" err="1"/>
              <a:t>quis</a:t>
            </a:r>
            <a:r>
              <a:rPr lang="en" dirty="0"/>
              <a:t> ex </a:t>
            </a:r>
            <a:r>
              <a:rPr lang="en" dirty="0" err="1"/>
              <a:t>hendrerit</a:t>
            </a:r>
            <a:r>
              <a:rPr lang="en" dirty="0"/>
              <a:t> gravida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FC491C6-B54C-BE55-AC52-EB3A27034316}"/>
              </a:ext>
            </a:extLst>
          </p:cNvPr>
          <p:cNvSpPr txBox="1"/>
          <p:nvPr userDrawn="1"/>
        </p:nvSpPr>
        <p:spPr>
          <a:xfrm>
            <a:off x="608035" y="1912828"/>
            <a:ext cx="43815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4197DF"/>
                </a:solidFill>
                <a:latin typeface="Montserrat" pitchFamily="2" charset="77"/>
              </a:rPr>
              <a:t>1</a:t>
            </a:r>
            <a:endParaRPr lang="x-none" sz="3600" dirty="0">
              <a:solidFill>
                <a:srgbClr val="4197D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BB04CEC-A141-E00E-D6E8-BC088BE1A703}"/>
              </a:ext>
            </a:extLst>
          </p:cNvPr>
          <p:cNvSpPr txBox="1"/>
          <p:nvPr userDrawn="1"/>
        </p:nvSpPr>
        <p:spPr>
          <a:xfrm>
            <a:off x="608035" y="3341336"/>
            <a:ext cx="43815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4197DF"/>
                </a:solidFill>
                <a:latin typeface="Montserrat" pitchFamily="2" charset="77"/>
              </a:rPr>
              <a:t>2</a:t>
            </a:r>
            <a:endParaRPr lang="x-none" sz="3600" dirty="0">
              <a:solidFill>
                <a:srgbClr val="4197D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FF57D7B-9C69-9B02-8CD4-BC5203813EB7}"/>
              </a:ext>
            </a:extLst>
          </p:cNvPr>
          <p:cNvSpPr txBox="1"/>
          <p:nvPr userDrawn="1"/>
        </p:nvSpPr>
        <p:spPr>
          <a:xfrm>
            <a:off x="608035" y="4804618"/>
            <a:ext cx="43815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4197DF"/>
                </a:solidFill>
                <a:latin typeface="Montserrat" pitchFamily="2" charset="77"/>
              </a:rPr>
              <a:t>3</a:t>
            </a:r>
            <a:endParaRPr lang="x-none" sz="3600" dirty="0">
              <a:solidFill>
                <a:srgbClr val="4197DF"/>
              </a:solidFill>
            </a:endParaRP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9A489690-449A-1B17-2071-D9770BCF3F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34" y="1383491"/>
            <a:ext cx="9316151" cy="368280"/>
          </a:xfrm>
        </p:spPr>
        <p:txBody>
          <a:bodyPr/>
          <a:lstStyle>
            <a:lvl1pPr>
              <a:defRPr b="0">
                <a:solidFill>
                  <a:srgbClr val="696A6C"/>
                </a:solidFill>
              </a:defRPr>
            </a:lvl1pPr>
            <a:lvl2pPr marL="11113" indent="0">
              <a:tabLst/>
              <a:defRPr>
                <a:solidFill>
                  <a:schemeClr val="tx1"/>
                </a:solidFill>
              </a:defRPr>
            </a:lvl2pPr>
            <a:lvl3pPr marL="52388" indent="0">
              <a:tabLst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140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CA97F5-5EBD-323D-3320-EFEB7A5C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D065-BB1D-664F-ADA1-98517FFC72F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997BF21-8FCC-1295-7013-B66F4055F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96708" y="1598681"/>
            <a:ext cx="5744429" cy="4344919"/>
          </a:xfrm>
        </p:spPr>
        <p:txBody>
          <a:bodyPr/>
          <a:lstStyle>
            <a:lvl1pPr>
              <a:defRPr b="0">
                <a:solidFill>
                  <a:srgbClr val="696A6C"/>
                </a:solidFill>
              </a:defRPr>
            </a:lvl1pPr>
            <a:lvl2pPr marL="11113" indent="0">
              <a:tabLst/>
              <a:defRPr>
                <a:solidFill>
                  <a:schemeClr val="tx1"/>
                </a:solidFill>
              </a:defRPr>
            </a:lvl2pPr>
            <a:lvl3pPr marL="46038" indent="0">
              <a:tabLst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/>
              <a:t>Текст заголовка</a:t>
            </a:r>
          </a:p>
          <a:p>
            <a:pPr lvl="1"/>
            <a:r>
              <a:rPr lang="en" dirty="0"/>
              <a:t>Lorem ipsum dolor sit </a:t>
            </a:r>
            <a:r>
              <a:rPr lang="en" dirty="0" err="1"/>
              <a:t>amet</a:t>
            </a:r>
            <a:r>
              <a:rPr lang="en" dirty="0"/>
              <a:t>, </a:t>
            </a:r>
            <a:r>
              <a:rPr lang="en" dirty="0" err="1"/>
              <a:t>consectetur</a:t>
            </a:r>
            <a:r>
              <a:rPr lang="en" dirty="0"/>
              <a:t> </a:t>
            </a:r>
            <a:r>
              <a:rPr lang="en" dirty="0" err="1"/>
              <a:t>adipiscing</a:t>
            </a:r>
            <a:r>
              <a:rPr lang="en" dirty="0"/>
              <a:t> </a:t>
            </a:r>
            <a:r>
              <a:rPr lang="en" dirty="0" err="1"/>
              <a:t>elit</a:t>
            </a:r>
            <a:r>
              <a:rPr lang="en" dirty="0"/>
              <a:t>. Donec </a:t>
            </a:r>
            <a:r>
              <a:rPr lang="en" dirty="0" err="1"/>
              <a:t>ullamcorper</a:t>
            </a:r>
            <a:r>
              <a:rPr lang="en" dirty="0"/>
              <a:t> </a:t>
            </a:r>
            <a:r>
              <a:rPr lang="en" dirty="0" err="1"/>
              <a:t>felis</a:t>
            </a:r>
            <a:r>
              <a:rPr lang="en" dirty="0"/>
              <a:t> </a:t>
            </a:r>
            <a:r>
              <a:rPr lang="en" dirty="0" err="1"/>
              <a:t>quam</a:t>
            </a:r>
            <a:r>
              <a:rPr lang="en" dirty="0"/>
              <a:t>, in </a:t>
            </a:r>
            <a:r>
              <a:rPr lang="en" dirty="0" err="1"/>
              <a:t>consequat</a:t>
            </a:r>
            <a:r>
              <a:rPr lang="en" dirty="0"/>
              <a:t> </a:t>
            </a:r>
            <a:r>
              <a:rPr lang="en" dirty="0" err="1"/>
              <a:t>sem</a:t>
            </a:r>
            <a:r>
              <a:rPr lang="en" dirty="0"/>
              <a:t> pharetra </a:t>
            </a:r>
            <a:r>
              <a:rPr lang="en" dirty="0" err="1"/>
              <a:t>eu</a:t>
            </a:r>
            <a:r>
              <a:rPr lang="en" dirty="0"/>
              <a:t>. </a:t>
            </a:r>
            <a:r>
              <a:rPr lang="en" dirty="0" err="1"/>
              <a:t>Nullam</a:t>
            </a:r>
            <a:r>
              <a:rPr lang="en" dirty="0"/>
              <a:t> </a:t>
            </a:r>
            <a:r>
              <a:rPr lang="en" dirty="0" err="1"/>
              <a:t>quis</a:t>
            </a:r>
            <a:r>
              <a:rPr lang="en" dirty="0"/>
              <a:t> </a:t>
            </a:r>
            <a:r>
              <a:rPr lang="en" dirty="0" err="1"/>
              <a:t>justo</a:t>
            </a:r>
            <a:r>
              <a:rPr lang="en" dirty="0"/>
              <a:t> </a:t>
            </a:r>
            <a:r>
              <a:rPr lang="en" dirty="0" err="1"/>
              <a:t>quis</a:t>
            </a:r>
            <a:r>
              <a:rPr lang="en" dirty="0"/>
              <a:t> ex </a:t>
            </a:r>
            <a:r>
              <a:rPr lang="en" dirty="0" err="1"/>
              <a:t>hendrerit</a:t>
            </a:r>
            <a:r>
              <a:rPr lang="en" dirty="0"/>
              <a:t> gravida. </a:t>
            </a:r>
            <a:r>
              <a:rPr lang="en" dirty="0" err="1"/>
              <a:t>Suspendisse</a:t>
            </a:r>
            <a:r>
              <a:rPr lang="en" dirty="0"/>
              <a:t> </a:t>
            </a:r>
            <a:r>
              <a:rPr lang="en" dirty="0" err="1"/>
              <a:t>felis</a:t>
            </a:r>
            <a:r>
              <a:rPr lang="en" dirty="0"/>
              <a:t> ipsum, lacinia vitae </a:t>
            </a:r>
            <a:r>
              <a:rPr lang="en" dirty="0" err="1"/>
              <a:t>blandit</a:t>
            </a:r>
            <a:r>
              <a:rPr lang="en" dirty="0"/>
              <a:t> non, </a:t>
            </a:r>
            <a:r>
              <a:rPr lang="en" dirty="0" err="1"/>
              <a:t>finibus</a:t>
            </a:r>
            <a:r>
              <a:rPr lang="en" dirty="0"/>
              <a:t> at </a:t>
            </a:r>
            <a:r>
              <a:rPr lang="en" dirty="0" err="1"/>
              <a:t>orci</a:t>
            </a:r>
            <a:r>
              <a:rPr lang="en" dirty="0"/>
              <a:t>.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88AEEDC6-B850-44B5-3A70-8220D355E1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3" y="1598681"/>
            <a:ext cx="4822807" cy="43449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E6B9EC31-3286-23D4-0CE6-12AAA1E80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39587"/>
            <a:ext cx="6255050" cy="609577"/>
          </a:xfrm>
        </p:spPr>
        <p:txBody>
          <a:bodyPr anchor="t">
            <a:normAutofit/>
          </a:bodyPr>
          <a:lstStyle>
            <a:lvl1pPr>
              <a:defRPr sz="2400" b="0">
                <a:solidFill>
                  <a:srgbClr val="696A6C"/>
                </a:solidFill>
              </a:defRPr>
            </a:lvl1pPr>
          </a:lstStyle>
          <a:p>
            <a:r>
              <a:rPr lang="ru-RU" dirty="0"/>
              <a:t>Название темы</a:t>
            </a:r>
          </a:p>
        </p:txBody>
      </p:sp>
      <p:cxnSp>
        <p:nvCxnSpPr>
          <p:cNvPr id="2" name="Straight Connector 14">
            <a:extLst>
              <a:ext uri="{FF2B5EF4-FFF2-40B4-BE49-F238E27FC236}">
                <a16:creationId xmlns:a16="http://schemas.microsoft.com/office/drawing/2014/main" xmlns="" id="{F18CE8CC-B28F-98CB-B35C-8B724D1EF44C}"/>
              </a:ext>
            </a:extLst>
          </p:cNvPr>
          <p:cNvCxnSpPr>
            <a:cxnSpLocks/>
          </p:cNvCxnSpPr>
          <p:nvPr userDrawn="1"/>
        </p:nvCxnSpPr>
        <p:spPr>
          <a:xfrm>
            <a:off x="608034" y="960940"/>
            <a:ext cx="11208060" cy="0"/>
          </a:xfrm>
          <a:prstGeom prst="line">
            <a:avLst/>
          </a:prstGeom>
          <a:noFill/>
          <a:ln w="44450" cap="flat">
            <a:solidFill>
              <a:srgbClr val="5495D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A65075-2837-61F6-AB22-7E38DFA34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35" b="50407"/>
          <a:stretch/>
        </p:blipFill>
        <p:spPr>
          <a:xfrm>
            <a:off x="11405186" y="328175"/>
            <a:ext cx="555009" cy="51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4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CA97F5-5EBD-323D-3320-EFEB7A5C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D065-BB1D-664F-ADA1-98517FFC72F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5BC6F6C-A796-AC5C-6D62-71F2052B2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39587"/>
            <a:ext cx="6255050" cy="609577"/>
          </a:xfrm>
        </p:spPr>
        <p:txBody>
          <a:bodyPr anchor="t">
            <a:normAutofit/>
          </a:bodyPr>
          <a:lstStyle>
            <a:lvl1pPr>
              <a:defRPr sz="2400" b="0">
                <a:solidFill>
                  <a:srgbClr val="696A6C"/>
                </a:solidFill>
              </a:defRPr>
            </a:lvl1pPr>
          </a:lstStyle>
          <a:p>
            <a:r>
              <a:rPr lang="ru-RU" dirty="0"/>
              <a:t>Название темы</a:t>
            </a:r>
          </a:p>
        </p:txBody>
      </p:sp>
      <p:cxnSp>
        <p:nvCxnSpPr>
          <p:cNvPr id="2" name="Straight Connector 14">
            <a:extLst>
              <a:ext uri="{FF2B5EF4-FFF2-40B4-BE49-F238E27FC236}">
                <a16:creationId xmlns:a16="http://schemas.microsoft.com/office/drawing/2014/main" xmlns="" id="{6D147DD9-5F7E-436B-C37A-750E848575EA}"/>
              </a:ext>
            </a:extLst>
          </p:cNvPr>
          <p:cNvCxnSpPr>
            <a:cxnSpLocks/>
          </p:cNvCxnSpPr>
          <p:nvPr userDrawn="1"/>
        </p:nvCxnSpPr>
        <p:spPr>
          <a:xfrm>
            <a:off x="608034" y="960940"/>
            <a:ext cx="11208060" cy="0"/>
          </a:xfrm>
          <a:prstGeom prst="line">
            <a:avLst/>
          </a:prstGeom>
          <a:noFill/>
          <a:ln w="44450" cap="flat">
            <a:solidFill>
              <a:srgbClr val="5495D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0952C8-05A4-D599-0A77-B23D51F82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35" b="50407"/>
          <a:stretch/>
        </p:blipFill>
        <p:spPr>
          <a:xfrm>
            <a:off x="11405186" y="328175"/>
            <a:ext cx="555009" cy="514653"/>
          </a:xfrm>
          <a:prstGeom prst="rect">
            <a:avLst/>
          </a:prstGeom>
        </p:spPr>
      </p:pic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0FA9109E-5363-C311-DC35-E8EAA0175D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96708" y="1598681"/>
            <a:ext cx="5744429" cy="4344919"/>
          </a:xfrm>
        </p:spPr>
        <p:txBody>
          <a:bodyPr/>
          <a:lstStyle>
            <a:lvl1pPr>
              <a:defRPr b="0">
                <a:solidFill>
                  <a:srgbClr val="696A6C"/>
                </a:solidFill>
              </a:defRPr>
            </a:lvl1pPr>
            <a:lvl2pPr marL="11113" indent="0">
              <a:tabLst/>
              <a:defRPr>
                <a:solidFill>
                  <a:schemeClr val="tx1"/>
                </a:solidFill>
              </a:defRPr>
            </a:lvl2pPr>
            <a:lvl3pPr marL="46038" indent="0">
              <a:tabLst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/>
              <a:t>Текст заголовка</a:t>
            </a:r>
          </a:p>
          <a:p>
            <a:pPr lvl="1"/>
            <a:r>
              <a:rPr lang="en" dirty="0"/>
              <a:t>Lorem ipsum dolor sit </a:t>
            </a:r>
            <a:r>
              <a:rPr lang="en" dirty="0" err="1"/>
              <a:t>amet</a:t>
            </a:r>
            <a:r>
              <a:rPr lang="en" dirty="0"/>
              <a:t>, </a:t>
            </a:r>
            <a:r>
              <a:rPr lang="en" dirty="0" err="1"/>
              <a:t>consectetur</a:t>
            </a:r>
            <a:r>
              <a:rPr lang="en" dirty="0"/>
              <a:t> </a:t>
            </a:r>
            <a:r>
              <a:rPr lang="en" dirty="0" err="1"/>
              <a:t>adipiscing</a:t>
            </a:r>
            <a:r>
              <a:rPr lang="en" dirty="0"/>
              <a:t> </a:t>
            </a:r>
            <a:r>
              <a:rPr lang="en" dirty="0" err="1"/>
              <a:t>elit</a:t>
            </a:r>
            <a:r>
              <a:rPr lang="en" dirty="0"/>
              <a:t>. Donec </a:t>
            </a:r>
            <a:r>
              <a:rPr lang="en" dirty="0" err="1"/>
              <a:t>ullamcorper</a:t>
            </a:r>
            <a:r>
              <a:rPr lang="en" dirty="0"/>
              <a:t> </a:t>
            </a:r>
            <a:r>
              <a:rPr lang="en" dirty="0" err="1"/>
              <a:t>felis</a:t>
            </a:r>
            <a:r>
              <a:rPr lang="en" dirty="0"/>
              <a:t> </a:t>
            </a:r>
            <a:r>
              <a:rPr lang="en" dirty="0" err="1"/>
              <a:t>quam</a:t>
            </a:r>
            <a:r>
              <a:rPr lang="en" dirty="0"/>
              <a:t>, in </a:t>
            </a:r>
            <a:r>
              <a:rPr lang="en" dirty="0" err="1"/>
              <a:t>consequat</a:t>
            </a:r>
            <a:r>
              <a:rPr lang="en" dirty="0"/>
              <a:t> </a:t>
            </a:r>
            <a:r>
              <a:rPr lang="en" dirty="0" err="1"/>
              <a:t>sem</a:t>
            </a:r>
            <a:r>
              <a:rPr lang="en" dirty="0"/>
              <a:t> pharetra </a:t>
            </a:r>
            <a:r>
              <a:rPr lang="en" dirty="0" err="1"/>
              <a:t>eu</a:t>
            </a:r>
            <a:r>
              <a:rPr lang="en" dirty="0"/>
              <a:t>. </a:t>
            </a:r>
            <a:r>
              <a:rPr lang="en" dirty="0" err="1"/>
              <a:t>Nullam</a:t>
            </a:r>
            <a:r>
              <a:rPr lang="en" dirty="0"/>
              <a:t> </a:t>
            </a:r>
            <a:r>
              <a:rPr lang="en" dirty="0" err="1"/>
              <a:t>quis</a:t>
            </a:r>
            <a:r>
              <a:rPr lang="en" dirty="0"/>
              <a:t> </a:t>
            </a:r>
            <a:r>
              <a:rPr lang="en" dirty="0" err="1"/>
              <a:t>justo</a:t>
            </a:r>
            <a:r>
              <a:rPr lang="en" dirty="0"/>
              <a:t> </a:t>
            </a:r>
            <a:r>
              <a:rPr lang="en" dirty="0" err="1"/>
              <a:t>quis</a:t>
            </a:r>
            <a:r>
              <a:rPr lang="en" dirty="0"/>
              <a:t> ex </a:t>
            </a:r>
            <a:r>
              <a:rPr lang="en" dirty="0" err="1"/>
              <a:t>hendrerit</a:t>
            </a:r>
            <a:r>
              <a:rPr lang="en" dirty="0"/>
              <a:t> gravida. </a:t>
            </a:r>
            <a:r>
              <a:rPr lang="en" dirty="0" err="1"/>
              <a:t>Suspendisse</a:t>
            </a:r>
            <a:r>
              <a:rPr lang="en" dirty="0"/>
              <a:t> </a:t>
            </a:r>
            <a:r>
              <a:rPr lang="en" dirty="0" err="1"/>
              <a:t>felis</a:t>
            </a:r>
            <a:r>
              <a:rPr lang="en" dirty="0"/>
              <a:t> ipsum, lacinia vitae </a:t>
            </a:r>
            <a:r>
              <a:rPr lang="en" dirty="0" err="1"/>
              <a:t>blandit</a:t>
            </a:r>
            <a:r>
              <a:rPr lang="en" dirty="0"/>
              <a:t> non, </a:t>
            </a:r>
            <a:r>
              <a:rPr lang="en" dirty="0" err="1"/>
              <a:t>finibus</a:t>
            </a:r>
            <a:r>
              <a:rPr lang="en" dirty="0"/>
              <a:t> at </a:t>
            </a:r>
            <a:r>
              <a:rPr lang="en" dirty="0" err="1"/>
              <a:t>orci</a:t>
            </a:r>
            <a:r>
              <a:rPr lang="e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779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CA97F5-5EBD-323D-3320-EFEB7A5C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D065-BB1D-664F-ADA1-98517FFC72F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5BC6F6C-A796-AC5C-6D62-71F2052B2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39587"/>
            <a:ext cx="6255050" cy="609577"/>
          </a:xfrm>
        </p:spPr>
        <p:txBody>
          <a:bodyPr anchor="t">
            <a:normAutofit/>
          </a:bodyPr>
          <a:lstStyle>
            <a:lvl1pPr>
              <a:defRPr sz="2400" b="0">
                <a:solidFill>
                  <a:srgbClr val="696A6C"/>
                </a:solidFill>
              </a:defRPr>
            </a:lvl1pPr>
          </a:lstStyle>
          <a:p>
            <a:r>
              <a:rPr lang="ru-RU" dirty="0"/>
              <a:t>Название темы</a:t>
            </a:r>
          </a:p>
        </p:txBody>
      </p:sp>
      <p:cxnSp>
        <p:nvCxnSpPr>
          <p:cNvPr id="2" name="Straight Connector 14">
            <a:extLst>
              <a:ext uri="{FF2B5EF4-FFF2-40B4-BE49-F238E27FC236}">
                <a16:creationId xmlns:a16="http://schemas.microsoft.com/office/drawing/2014/main" xmlns="" id="{6D147DD9-5F7E-436B-C37A-750E848575EA}"/>
              </a:ext>
            </a:extLst>
          </p:cNvPr>
          <p:cNvCxnSpPr>
            <a:cxnSpLocks/>
          </p:cNvCxnSpPr>
          <p:nvPr userDrawn="1"/>
        </p:nvCxnSpPr>
        <p:spPr>
          <a:xfrm>
            <a:off x="608034" y="960940"/>
            <a:ext cx="11208060" cy="0"/>
          </a:xfrm>
          <a:prstGeom prst="line">
            <a:avLst/>
          </a:prstGeom>
          <a:noFill/>
          <a:ln w="44450" cap="flat">
            <a:solidFill>
              <a:srgbClr val="5495D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0952C8-05A4-D599-0A77-B23D51F82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35" b="50407"/>
          <a:stretch/>
        </p:blipFill>
        <p:spPr>
          <a:xfrm>
            <a:off x="11405186" y="328175"/>
            <a:ext cx="555009" cy="514653"/>
          </a:xfrm>
          <a:prstGeom prst="rect">
            <a:avLst/>
          </a:prstGeom>
        </p:spPr>
      </p:pic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0FA9109E-5363-C311-DC35-E8EAA0175D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96708" y="1598681"/>
            <a:ext cx="5744429" cy="4344919"/>
          </a:xfrm>
        </p:spPr>
        <p:txBody>
          <a:bodyPr/>
          <a:lstStyle>
            <a:lvl1pPr>
              <a:defRPr b="0">
                <a:solidFill>
                  <a:srgbClr val="696A6C"/>
                </a:solidFill>
              </a:defRPr>
            </a:lvl1pPr>
            <a:lvl2pPr marL="11113" indent="0">
              <a:tabLst/>
              <a:defRPr>
                <a:solidFill>
                  <a:schemeClr val="tx1"/>
                </a:solidFill>
              </a:defRPr>
            </a:lvl2pPr>
            <a:lvl3pPr marL="46038" indent="0">
              <a:tabLst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/>
              <a:t>Текст заголовка</a:t>
            </a:r>
          </a:p>
          <a:p>
            <a:pPr lvl="1"/>
            <a:r>
              <a:rPr lang="en" dirty="0"/>
              <a:t>Lorem ipsum dolor sit </a:t>
            </a:r>
            <a:r>
              <a:rPr lang="en" dirty="0" err="1"/>
              <a:t>amet</a:t>
            </a:r>
            <a:r>
              <a:rPr lang="en" dirty="0"/>
              <a:t>, </a:t>
            </a:r>
            <a:r>
              <a:rPr lang="en" dirty="0" err="1"/>
              <a:t>consectetur</a:t>
            </a:r>
            <a:r>
              <a:rPr lang="en" dirty="0"/>
              <a:t> </a:t>
            </a:r>
            <a:r>
              <a:rPr lang="en" dirty="0" err="1"/>
              <a:t>adipiscing</a:t>
            </a:r>
            <a:r>
              <a:rPr lang="en" dirty="0"/>
              <a:t> </a:t>
            </a:r>
            <a:r>
              <a:rPr lang="en" dirty="0" err="1"/>
              <a:t>elit</a:t>
            </a:r>
            <a:r>
              <a:rPr lang="en" dirty="0"/>
              <a:t>. Donec </a:t>
            </a:r>
            <a:r>
              <a:rPr lang="en" dirty="0" err="1"/>
              <a:t>ullamcorper</a:t>
            </a:r>
            <a:r>
              <a:rPr lang="en" dirty="0"/>
              <a:t> </a:t>
            </a:r>
            <a:r>
              <a:rPr lang="en" dirty="0" err="1"/>
              <a:t>felis</a:t>
            </a:r>
            <a:r>
              <a:rPr lang="en" dirty="0"/>
              <a:t> </a:t>
            </a:r>
            <a:r>
              <a:rPr lang="en" dirty="0" err="1"/>
              <a:t>quam</a:t>
            </a:r>
            <a:r>
              <a:rPr lang="en" dirty="0"/>
              <a:t>, in </a:t>
            </a:r>
            <a:r>
              <a:rPr lang="en" dirty="0" err="1"/>
              <a:t>consequat</a:t>
            </a:r>
            <a:r>
              <a:rPr lang="en" dirty="0"/>
              <a:t> </a:t>
            </a:r>
            <a:r>
              <a:rPr lang="en" dirty="0" err="1"/>
              <a:t>sem</a:t>
            </a:r>
            <a:r>
              <a:rPr lang="en" dirty="0"/>
              <a:t> pharetra </a:t>
            </a:r>
            <a:r>
              <a:rPr lang="en" dirty="0" err="1"/>
              <a:t>eu</a:t>
            </a:r>
            <a:r>
              <a:rPr lang="en" dirty="0"/>
              <a:t>. </a:t>
            </a:r>
            <a:r>
              <a:rPr lang="en" dirty="0" err="1"/>
              <a:t>Nullam</a:t>
            </a:r>
            <a:r>
              <a:rPr lang="en" dirty="0"/>
              <a:t> </a:t>
            </a:r>
            <a:r>
              <a:rPr lang="en" dirty="0" err="1"/>
              <a:t>quis</a:t>
            </a:r>
            <a:r>
              <a:rPr lang="en" dirty="0"/>
              <a:t> </a:t>
            </a:r>
            <a:r>
              <a:rPr lang="en" dirty="0" err="1"/>
              <a:t>justo</a:t>
            </a:r>
            <a:r>
              <a:rPr lang="en" dirty="0"/>
              <a:t> </a:t>
            </a:r>
            <a:r>
              <a:rPr lang="en" dirty="0" err="1"/>
              <a:t>quis</a:t>
            </a:r>
            <a:r>
              <a:rPr lang="en" dirty="0"/>
              <a:t> ex </a:t>
            </a:r>
            <a:r>
              <a:rPr lang="en" dirty="0" err="1"/>
              <a:t>hendrerit</a:t>
            </a:r>
            <a:r>
              <a:rPr lang="en" dirty="0"/>
              <a:t> gravida. </a:t>
            </a:r>
            <a:r>
              <a:rPr lang="en" dirty="0" err="1"/>
              <a:t>Suspendisse</a:t>
            </a:r>
            <a:r>
              <a:rPr lang="en" dirty="0"/>
              <a:t> </a:t>
            </a:r>
            <a:r>
              <a:rPr lang="en" dirty="0" err="1"/>
              <a:t>felis</a:t>
            </a:r>
            <a:r>
              <a:rPr lang="en" dirty="0"/>
              <a:t> ipsum, lacinia vitae </a:t>
            </a:r>
            <a:r>
              <a:rPr lang="en" dirty="0" err="1"/>
              <a:t>blandit</a:t>
            </a:r>
            <a:r>
              <a:rPr lang="en" dirty="0"/>
              <a:t> non, </a:t>
            </a:r>
            <a:r>
              <a:rPr lang="en" dirty="0" err="1"/>
              <a:t>finibus</a:t>
            </a:r>
            <a:r>
              <a:rPr lang="en" dirty="0"/>
              <a:t> at </a:t>
            </a:r>
            <a:r>
              <a:rPr lang="en" dirty="0" err="1"/>
              <a:t>orci</a:t>
            </a:r>
            <a:r>
              <a:rPr lang="e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078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1EC7F61-878C-07EF-1D7C-5FAE0FE9DC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95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CA97F5-5EBD-323D-3320-EFEB7A5C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D065-BB1D-664F-ADA1-98517FFC72F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66B3DDE-E011-C635-FDFF-CC255E6EF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40000"/>
          </a:blip>
          <a:srcRect b="50194"/>
          <a:stretch/>
        </p:blipFill>
        <p:spPr>
          <a:xfrm>
            <a:off x="9169550" y="413699"/>
            <a:ext cx="2462828" cy="453319"/>
          </a:xfrm>
          <a:prstGeom prst="rect">
            <a:avLst/>
          </a:prstGeom>
        </p:spPr>
      </p:pic>
      <p:cxnSp>
        <p:nvCxnSpPr>
          <p:cNvPr id="8" name="Straight Connector 14">
            <a:extLst>
              <a:ext uri="{FF2B5EF4-FFF2-40B4-BE49-F238E27FC236}">
                <a16:creationId xmlns:a16="http://schemas.microsoft.com/office/drawing/2014/main" xmlns="" id="{97D8A794-66E5-AB43-6028-D05F71278E1D}"/>
              </a:ext>
            </a:extLst>
          </p:cNvPr>
          <p:cNvCxnSpPr>
            <a:cxnSpLocks/>
          </p:cNvCxnSpPr>
          <p:nvPr userDrawn="1"/>
        </p:nvCxnSpPr>
        <p:spPr>
          <a:xfrm>
            <a:off x="2133600" y="3706157"/>
            <a:ext cx="10058400" cy="0"/>
          </a:xfrm>
          <a:prstGeom prst="line">
            <a:avLst/>
          </a:prstGeom>
          <a:noFill/>
          <a:ln w="444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Текст 6">
            <a:extLst>
              <a:ext uri="{FF2B5EF4-FFF2-40B4-BE49-F238E27FC236}">
                <a16:creationId xmlns:a16="http://schemas.microsoft.com/office/drawing/2014/main" xmlns="" id="{0C89EA02-826E-0806-B869-069BBBC12D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4632" y="3002892"/>
            <a:ext cx="5532478" cy="584775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РАЗДЕЛА 1</a:t>
            </a:r>
          </a:p>
        </p:txBody>
      </p:sp>
    </p:spTree>
    <p:extLst>
      <p:ext uri="{BB962C8B-B14F-4D97-AF65-F5344CB8AC3E}">
        <p14:creationId xmlns:p14="http://schemas.microsoft.com/office/powerpoint/2010/main" val="173931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CA97F5-5EBD-323D-3320-EFEB7A5C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D065-BB1D-664F-ADA1-98517FFC72F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FB9D356-E566-1FF0-5043-39A932280B0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95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60E9291-C26A-2B7E-4829-E66EAD243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169152" cy="689779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9BB79F86-6093-AFE2-63DA-ED7BA59437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40000"/>
          </a:blip>
          <a:srcRect b="50194"/>
          <a:stretch/>
        </p:blipFill>
        <p:spPr>
          <a:xfrm>
            <a:off x="9169550" y="413699"/>
            <a:ext cx="2462828" cy="453319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51928260-E014-00AB-37FF-96210CFFA1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8350" y="2996895"/>
            <a:ext cx="4080050" cy="1904713"/>
          </a:xfrm>
        </p:spPr>
        <p:txBody>
          <a:bodyPr>
            <a:no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РАЗДЕЛА 1</a:t>
            </a:r>
          </a:p>
        </p:txBody>
      </p:sp>
    </p:spTree>
    <p:extLst>
      <p:ext uri="{BB962C8B-B14F-4D97-AF65-F5344CB8AC3E}">
        <p14:creationId xmlns:p14="http://schemas.microsoft.com/office/powerpoint/2010/main" val="388313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CA97F5-5EBD-323D-3320-EFEB7A5C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D065-BB1D-664F-ADA1-98517FFC72F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xmlns="" id="{03CA1FCA-24B2-2ABE-4091-95D6863AF30A}"/>
              </a:ext>
            </a:extLst>
          </p:cNvPr>
          <p:cNvCxnSpPr>
            <a:cxnSpLocks/>
          </p:cNvCxnSpPr>
          <p:nvPr userDrawn="1"/>
        </p:nvCxnSpPr>
        <p:spPr>
          <a:xfrm>
            <a:off x="2133600" y="3915422"/>
            <a:ext cx="10058400" cy="0"/>
          </a:xfrm>
          <a:prstGeom prst="line">
            <a:avLst/>
          </a:prstGeom>
          <a:noFill/>
          <a:ln w="44450" cap="flat">
            <a:solidFill>
              <a:srgbClr val="5495D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D40DA6B7-ABAA-E3A8-3248-F4815FE3D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35" b="50407"/>
          <a:stretch/>
        </p:blipFill>
        <p:spPr>
          <a:xfrm>
            <a:off x="11341290" y="341823"/>
            <a:ext cx="555009" cy="514653"/>
          </a:xfrm>
          <a:prstGeom prst="rect">
            <a:avLst/>
          </a:prstGeom>
        </p:spPr>
      </p:pic>
      <p:sp>
        <p:nvSpPr>
          <p:cNvPr id="2" name="Текст 6">
            <a:extLst>
              <a:ext uri="{FF2B5EF4-FFF2-40B4-BE49-F238E27FC236}">
                <a16:creationId xmlns:a16="http://schemas.microsoft.com/office/drawing/2014/main" xmlns="" id="{5E3EDDF6-6F8A-FA04-0A0C-1889544C12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169" y="2674670"/>
            <a:ext cx="4908550" cy="1077218"/>
          </a:xfrm>
        </p:spPr>
        <p:txBody>
          <a:bodyPr>
            <a:normAutofit/>
          </a:bodyPr>
          <a:lstStyle>
            <a:lvl1pPr>
              <a:defRPr sz="3200" b="0">
                <a:solidFill>
                  <a:srgbClr val="696A6C"/>
                </a:solidFill>
              </a:defRPr>
            </a:lvl1pPr>
          </a:lstStyle>
          <a:p>
            <a:pPr lv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1042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788DF4-EFCF-8C9C-8B66-94FDB1B07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286422"/>
            <a:ext cx="6255050" cy="6095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A8DD59-120B-7228-5B6F-6D08DD00F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5969AC-B835-2269-5026-ED8FF789D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4010" y="6505801"/>
            <a:ext cx="797127" cy="297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1D7BD065-BB1D-664F-ADA1-98517FFC72F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3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1" i="0" kern="1200" baseline="0">
          <a:solidFill>
            <a:schemeClr val="tx1"/>
          </a:solidFill>
          <a:latin typeface="Montserrat" pitchFamily="2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500" b="0" i="0" kern="1200" baseline="0">
          <a:solidFill>
            <a:schemeClr val="tx1"/>
          </a:solidFill>
          <a:latin typeface="Montserrat" pitchFamily="2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b="0" i="0" kern="1200" baseline="0">
          <a:solidFill>
            <a:schemeClr val="tx1"/>
          </a:solidFill>
          <a:latin typeface="Montserrat" pitchFamily="2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294967295" pos="347">
          <p15:clr>
            <a:srgbClr val="F26B43"/>
          </p15:clr>
        </p15:guide>
        <p15:guide id="4294967295" pos="7333">
          <p15:clr>
            <a:srgbClr val="F26B43"/>
          </p15:clr>
        </p15:guide>
        <p15:guide id="4294967295" orient="horz" pos="164">
          <p15:clr>
            <a:srgbClr val="F26B43"/>
          </p15:clr>
        </p15:guide>
        <p15:guide id="4294967295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dnd@motor-invest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nd@motor-invest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58715582-0782-9D96-47BB-12F567EE36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85313" y="2339790"/>
            <a:ext cx="8977133" cy="1723008"/>
          </a:xfrm>
        </p:spPr>
        <p:txBody>
          <a:bodyPr>
            <a:normAutofit/>
          </a:bodyPr>
          <a:lstStyle/>
          <a:p>
            <a:r>
              <a:rPr lang="ru-RU" dirty="0"/>
              <a:t>ЗАЯВКА НА ОТКРЫТИЕ ДИЛЕРСКОГО ЦЕНТРА В Г</a:t>
            </a:r>
            <a:r>
              <a:rPr lang="ru-RU" dirty="0" smtClean="0"/>
              <a:t>._________(</a:t>
            </a:r>
            <a:r>
              <a:rPr lang="ru-RU" dirty="0"/>
              <a:t>название города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7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5ADF55-2BC7-2C9E-0662-FA2C169F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518433-EF96-DA7B-8A64-C1230737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9587"/>
            <a:ext cx="8189724" cy="609577"/>
          </a:xfrm>
        </p:spPr>
        <p:txBody>
          <a:bodyPr>
            <a:normAutofit/>
          </a:bodyPr>
          <a:lstStyle/>
          <a:p>
            <a:r>
              <a:rPr lang="ru-RU" dirty="0" smtClean="0"/>
              <a:t>Фото предлагаемого </a:t>
            </a:r>
            <a:r>
              <a:rPr lang="ru-RU" dirty="0" err="1" smtClean="0"/>
              <a:t>шоурума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47738" y="1536701"/>
            <a:ext cx="10175515" cy="1107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Montserrat" panose="020B0604020202020204" charset="-52"/>
              </a:rPr>
              <a:t>Пожалуйста, добавьте 2 обзорные фотографии от входа в </a:t>
            </a:r>
            <a:r>
              <a:rPr lang="ru-RU" sz="1400" dirty="0" err="1">
                <a:latin typeface="Montserrat" panose="020B0604020202020204" charset="-52"/>
              </a:rPr>
              <a:t>шоурум</a:t>
            </a:r>
            <a:r>
              <a:rPr lang="ru-RU" sz="1400" dirty="0">
                <a:latin typeface="Montserrat" panose="020B0604020202020204" charset="-52"/>
              </a:rPr>
              <a:t> и из любой точки </a:t>
            </a:r>
            <a:r>
              <a:rPr lang="ru-RU" sz="1400" dirty="0" err="1">
                <a:latin typeface="Montserrat" panose="020B0604020202020204" charset="-52"/>
              </a:rPr>
              <a:t>шоурума</a:t>
            </a:r>
            <a:r>
              <a:rPr lang="ru-RU" sz="1400" dirty="0">
                <a:latin typeface="Montserrat" panose="020B0604020202020204" charset="-52"/>
              </a:rPr>
              <a:t> на вход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7738" y="2413000"/>
            <a:ext cx="4970462" cy="3714499"/>
          </a:xfrm>
          <a:prstGeom prst="rect">
            <a:avLst/>
          </a:prstGeom>
          <a:noFill/>
          <a:ln w="3175" cap="flat" cmpd="sng" algn="ctr">
            <a:solidFill>
              <a:srgbClr val="4197D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 smtClean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9338" y="2412999"/>
            <a:ext cx="4970462" cy="3714499"/>
          </a:xfrm>
          <a:prstGeom prst="rect">
            <a:avLst/>
          </a:prstGeom>
          <a:noFill/>
          <a:ln w="3175" cap="flat" cmpd="sng" algn="ctr">
            <a:solidFill>
              <a:srgbClr val="4197D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 smtClean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5ADF55-2BC7-2C9E-0662-FA2C169F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518433-EF96-DA7B-8A64-C1230737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9587"/>
            <a:ext cx="8189724" cy="609577"/>
          </a:xfrm>
        </p:spPr>
        <p:txBody>
          <a:bodyPr>
            <a:normAutofit/>
          </a:bodyPr>
          <a:lstStyle/>
          <a:p>
            <a:r>
              <a:rPr lang="ru-RU" dirty="0" smtClean="0"/>
              <a:t>План размещения наружной идентификации</a:t>
            </a: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47738" y="1536701"/>
            <a:ext cx="10175515" cy="5460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Montserrat" panose="020B0604020202020204" charset="-52"/>
              </a:rPr>
              <a:t>Пожалуйста, добавьте фотопривязку фасадной вывески и оформления входа в </a:t>
            </a:r>
            <a:r>
              <a:rPr lang="ru-RU" sz="1400" dirty="0" err="1" smtClean="0">
                <a:latin typeface="Montserrat" panose="020B0604020202020204" charset="-52"/>
              </a:rPr>
              <a:t>шоурум</a:t>
            </a:r>
            <a:r>
              <a:rPr lang="ru-RU" sz="1400" dirty="0" smtClean="0">
                <a:latin typeface="Montserrat" panose="020B0604020202020204" charset="-52"/>
              </a:rPr>
              <a:t> </a:t>
            </a:r>
            <a:r>
              <a:rPr lang="en-US" sz="1400" dirty="0" smtClean="0">
                <a:latin typeface="Montserrat" panose="020B0604020202020204" charset="-52"/>
              </a:rPr>
              <a:t>EVOLUTE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7738" y="2413000"/>
            <a:ext cx="4970462" cy="3714499"/>
          </a:xfrm>
          <a:prstGeom prst="rect">
            <a:avLst/>
          </a:prstGeom>
          <a:noFill/>
          <a:ln w="3175">
            <a:solidFill>
              <a:srgbClr val="4197D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29338" y="2412999"/>
            <a:ext cx="4970462" cy="3714499"/>
          </a:xfrm>
          <a:prstGeom prst="rect">
            <a:avLst/>
          </a:prstGeom>
          <a:noFill/>
          <a:ln w="3175">
            <a:solidFill>
              <a:srgbClr val="4197D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53" y="2412999"/>
            <a:ext cx="4958947" cy="37192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38" y="2399650"/>
            <a:ext cx="4970462" cy="37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5ADF55-2BC7-2C9E-0662-FA2C169F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518433-EF96-DA7B-8A64-C1230737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9587"/>
            <a:ext cx="8189724" cy="609577"/>
          </a:xfrm>
        </p:spPr>
        <p:txBody>
          <a:bodyPr>
            <a:normAutofit/>
          </a:bodyPr>
          <a:lstStyle/>
          <a:p>
            <a:r>
              <a:rPr lang="ru-RU" dirty="0" smtClean="0"/>
              <a:t>План </a:t>
            </a:r>
            <a:r>
              <a:rPr lang="ru-RU" dirty="0" err="1" smtClean="0"/>
              <a:t>шоурума</a:t>
            </a:r>
            <a:endParaRPr lang="ru-RU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47738" y="1536701"/>
            <a:ext cx="10175515" cy="5460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Montserrat" panose="020B0604020202020204" charset="-52"/>
              </a:rPr>
              <a:t>Пожалуйста, разместите план помещения с указанием периметра, площади и размещения функциональных зон (автомобили/ рабочие места и пр.)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47738" y="2082800"/>
            <a:ext cx="10152062" cy="4044699"/>
          </a:xfrm>
          <a:prstGeom prst="rect">
            <a:avLst/>
          </a:prstGeom>
          <a:noFill/>
          <a:ln w="3175">
            <a:solidFill>
              <a:srgbClr val="4197D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5ADF55-2BC7-2C9E-0662-FA2C169F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518433-EF96-DA7B-8A64-C1230737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9587"/>
            <a:ext cx="8189724" cy="609577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Спасибо!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8213" y="1363014"/>
            <a:ext cx="106590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Montserrat" panose="020B0604020202020204" charset="-52"/>
              </a:rPr>
              <a:t>В случае, если Вы считаете необходимым дополнить заявку фотографиями, либо иными материалами, просим добавить ссылку на них (</a:t>
            </a:r>
            <a:r>
              <a:rPr lang="en-US" sz="1400" dirty="0" err="1">
                <a:solidFill>
                  <a:prstClr val="black"/>
                </a:solidFill>
                <a:latin typeface="Montserrat" panose="020B0604020202020204" charset="-52"/>
              </a:rPr>
              <a:t>Yandex</a:t>
            </a:r>
            <a:r>
              <a:rPr lang="en-US" sz="1400" dirty="0">
                <a:solidFill>
                  <a:prstClr val="black"/>
                </a:solidFill>
                <a:latin typeface="Montserrat" panose="020B0604020202020204" charset="-52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Montserrat" panose="020B0604020202020204" charset="-52"/>
              </a:rPr>
              <a:t>диск)</a:t>
            </a:r>
            <a:r>
              <a:rPr lang="en-US" sz="1400" dirty="0">
                <a:solidFill>
                  <a:prstClr val="black"/>
                </a:solidFill>
                <a:latin typeface="Montserrat" panose="020B0604020202020204" charset="-52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Montserrat" panose="020B0604020202020204" charset="-52"/>
              </a:rPr>
              <a:t>в</a:t>
            </a:r>
            <a:r>
              <a:rPr lang="en-US" sz="1400" dirty="0">
                <a:solidFill>
                  <a:prstClr val="black"/>
                </a:solidFill>
                <a:latin typeface="Montserrat" panose="020B0604020202020204" charset="-52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Montserrat" panose="020B0604020202020204" charset="-52"/>
              </a:rPr>
              <a:t>соответствующий слайд Заявки.</a:t>
            </a:r>
            <a:br>
              <a:rPr lang="ru-RU" sz="1400" dirty="0">
                <a:solidFill>
                  <a:prstClr val="black"/>
                </a:solidFill>
                <a:latin typeface="Montserrat" panose="020B0604020202020204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anose="020B0604020202020204" charset="-52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Montserrat" panose="020B0604020202020204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anose="020B0604020202020204" charset="-52"/>
              </a:rPr>
              <a:t>Ваша заявка будет рассмотрена в соответствии с приоритетами по развитию дилерской сети и в случае заинтересованности в открытии в Вашем городе мы свяжемся с Вами по указанным в шаблоне контактам в течение 5 рабочих дней.</a:t>
            </a:r>
            <a:br>
              <a:rPr lang="ru-RU" sz="1400" dirty="0">
                <a:solidFill>
                  <a:prstClr val="black"/>
                </a:solidFill>
                <a:latin typeface="Montserrat" panose="020B0604020202020204" charset="-52"/>
              </a:rPr>
            </a:br>
            <a:endParaRPr lang="ru-RU" sz="1400" dirty="0">
              <a:solidFill>
                <a:prstClr val="black"/>
              </a:solidFill>
              <a:latin typeface="Montserrat" panose="020B0604020202020204" charset="-52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Montserrat" panose="020B0604020202020204" charset="-52"/>
              </a:rPr>
              <a:t>В случае, если предлагаемый для открытия город не входит в приоритеты, мы сохраним Ваше предложение в «банке заявок» и обязательно вернёмся к ней в случае необходимости.</a:t>
            </a:r>
            <a:br>
              <a:rPr lang="ru-RU" sz="1400" dirty="0">
                <a:solidFill>
                  <a:prstClr val="black"/>
                </a:solidFill>
                <a:latin typeface="Montserrat" panose="020B0604020202020204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anose="020B0604020202020204" charset="-52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Montserrat" panose="020B0604020202020204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anose="020B0604020202020204" charset="-52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Montserrat" panose="020B0604020202020204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anose="020B0604020202020204" charset="-52"/>
              </a:rPr>
              <a:t>С уважением,</a:t>
            </a:r>
            <a:br>
              <a:rPr lang="ru-RU" sz="1400" dirty="0">
                <a:solidFill>
                  <a:prstClr val="black"/>
                </a:solidFill>
                <a:latin typeface="Montserrat" panose="020B0604020202020204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anose="020B0604020202020204" charset="-52"/>
              </a:rPr>
              <a:t>отдел развития дилерской сети, ООО «</a:t>
            </a:r>
            <a:r>
              <a:rPr lang="ru-RU" sz="1400" dirty="0" err="1">
                <a:solidFill>
                  <a:prstClr val="black"/>
                </a:solidFill>
                <a:latin typeface="Montserrat" panose="020B0604020202020204" charset="-52"/>
              </a:rPr>
              <a:t>Моторинвест</a:t>
            </a:r>
            <a:r>
              <a:rPr lang="ru-RU" sz="1400" dirty="0">
                <a:solidFill>
                  <a:prstClr val="black"/>
                </a:solidFill>
                <a:latin typeface="Montserrat" panose="020B0604020202020204" charset="-52"/>
              </a:rPr>
              <a:t>»</a:t>
            </a:r>
            <a:br>
              <a:rPr lang="ru-RU" sz="1400" dirty="0">
                <a:solidFill>
                  <a:prstClr val="black"/>
                </a:solidFill>
                <a:latin typeface="Montserrat" panose="020B0604020202020204" charset="-52"/>
              </a:rPr>
            </a:br>
            <a:r>
              <a:rPr lang="en-US" sz="1400" dirty="0">
                <a:solidFill>
                  <a:prstClr val="black"/>
                </a:solidFill>
                <a:latin typeface="Montserrat" panose="020B0604020202020204" charset="-52"/>
                <a:hlinkClick r:id="rId2"/>
              </a:rPr>
              <a:t>dnd@motor-invest.ru</a:t>
            </a:r>
            <a:r>
              <a:rPr lang="en-US" sz="1400" dirty="0">
                <a:solidFill>
                  <a:prstClr val="black"/>
                </a:solidFill>
                <a:latin typeface="Montserrat" panose="020B0604020202020204" charset="-52"/>
              </a:rPr>
              <a:t> </a:t>
            </a:r>
            <a:endParaRPr lang="ru-RU" sz="1400" dirty="0">
              <a:solidFill>
                <a:prstClr val="black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375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5ADF55-2BC7-2C9E-0662-FA2C169F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518433-EF96-DA7B-8A64-C1230737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9587"/>
            <a:ext cx="6676871" cy="609577"/>
          </a:xfrm>
        </p:spPr>
        <p:txBody>
          <a:bodyPr>
            <a:normAutofit/>
          </a:bodyPr>
          <a:lstStyle/>
          <a:p>
            <a:r>
              <a:rPr lang="ru-RU" dirty="0" smtClean="0"/>
              <a:t>Здравствуйте!</a:t>
            </a:r>
            <a:endParaRPr lang="ru-RU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E37507D-9D0E-1019-1C79-8BCE8B649A52}"/>
              </a:ext>
            </a:extLst>
          </p:cNvPr>
          <p:cNvSpPr txBox="1"/>
          <p:nvPr/>
        </p:nvSpPr>
        <p:spPr>
          <a:xfrm>
            <a:off x="947737" y="1531828"/>
            <a:ext cx="10147437" cy="2893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  <a:t>ООО «Моторинвест» – производитель электромобилей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  <a:t>EVOLUTE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  <a:t>выражает Вам признательность за желание укреплять позиции Бренда на российском рынке.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  <a:t/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  <a:t>Для полного и всестороннего рассмотрения Вашей заявки на открытие дилерского центра, просим Вас предоставить максимум информации, запрошенной в рамках шаблона заявки, а также всю ту информацию, которую Вы сочтёте нужным сообщить.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  <a:t/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  <a:t/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  <a:t/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  <a:t>С уважением,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  <a:t>отдел развития дилерской сети, ООО «Моторинвест»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hlinkClick r:id="rId2"/>
              </a:rPr>
              <a:t>dnd@motor-invest.ru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  <a:t>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B0604020202020204" charset="-52"/>
            </a:endParaRPr>
          </a:p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B0604020202020204" charset="-52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5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5ADF55-2BC7-2C9E-0662-FA2C169F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518433-EF96-DA7B-8A64-C1230737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9587"/>
            <a:ext cx="6676871" cy="609577"/>
          </a:xfrm>
        </p:spPr>
        <p:txBody>
          <a:bodyPr>
            <a:normAutofit/>
          </a:bodyPr>
          <a:lstStyle/>
          <a:p>
            <a:r>
              <a:rPr lang="ru-RU" dirty="0" smtClean="0"/>
              <a:t>Общая информация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964396" y="1841541"/>
          <a:ext cx="10130779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5304"/>
                <a:gridCol w="587547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</a:rPr>
                        <a:t>ЮРИДИЧЕСКОЕ НАИМЕНОВАНИЕ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Montserrat" panose="020B0604020202020204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7D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</a:rPr>
                        <a:t>ЮРИДИЧЕСКИЙ АДРЕС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7D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</a:rPr>
                        <a:t>ИНН/ КПП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Montserrat" panose="020B0604020202020204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7D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</a:rPr>
                        <a:t>ОГРН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</a:rPr>
                        <a:t>: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7D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</a:rPr>
                        <a:t>ФИО ГЕНЕРАЛЬНОГО ДИРЕКТОРА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Montserrat" panose="020B0604020202020204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7D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64396" y="1504528"/>
            <a:ext cx="3815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Montserrat" panose="020B0604020202020204" charset="-52"/>
              </a:rPr>
              <a:t>Информация о компании-заявителе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964395" y="4559980"/>
          <a:ext cx="10135405" cy="1544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2605"/>
                <a:gridCol w="5892800"/>
              </a:tblGrid>
              <a:tr h="3071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  <a:ea typeface="+mn-ea"/>
                          <a:cs typeface="+mn-cs"/>
                        </a:rPr>
                        <a:t>ФИО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Montserrat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7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Montserrat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  <a:ea typeface="+mn-ea"/>
                          <a:cs typeface="+mn-cs"/>
                        </a:rPr>
                        <a:t>ДОЛЖНОСТЬ В КОМПАНИИ-ЗАЯВИТЕЛЕ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7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Montserrat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5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  <a:ea typeface="+mn-ea"/>
                          <a:cs typeface="+mn-cs"/>
                        </a:rPr>
                        <a:t>ТЕЛЕФОН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Montserrat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7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Montserrat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  <a:ea typeface="+mn-ea"/>
                          <a:cs typeface="+mn-cs"/>
                        </a:rPr>
                        <a:t>АДРЕС ЭЛЕКТРОННОЙ ПОЧТЫ</a:t>
                      </a:r>
                      <a:endParaRPr lang="en-US" sz="1400" b="0" kern="1200" dirty="0" smtClean="0">
                        <a:solidFill>
                          <a:schemeClr val="bg1"/>
                        </a:solidFill>
                        <a:latin typeface="Montserrat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7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Montserrat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66912" y="4212508"/>
            <a:ext cx="2884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Montserrat" panose="020B0604020202020204" charset="-52"/>
              </a:rPr>
              <a:t>Контактное лицо по заявке</a:t>
            </a:r>
            <a:endParaRPr lang="ru-RU" sz="1400" b="1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411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5ADF55-2BC7-2C9E-0662-FA2C169F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518433-EF96-DA7B-8A64-C1230737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9587"/>
            <a:ext cx="6676871" cy="60957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собственности заявителя</a:t>
            </a:r>
            <a:endParaRPr lang="ru-RU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E37507D-9D0E-1019-1C79-8BCE8B649A52}"/>
              </a:ext>
            </a:extLst>
          </p:cNvPr>
          <p:cNvSpPr txBox="1"/>
          <p:nvPr/>
        </p:nvSpPr>
        <p:spPr>
          <a:xfrm>
            <a:off x="660866" y="1549758"/>
            <a:ext cx="10147437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400" dirty="0">
                <a:latin typeface="Montserrat" panose="020B0604020202020204" charset="-52"/>
              </a:rPr>
              <a:t>Пожалуйста, в свободной форме укажите полные ФИО и доли владения учредителей компании-заявителя, а также наименование, год основания  и профиль деятельности каждого юридического лица, аффилированного с компанией-заявителем</a:t>
            </a:r>
          </a:p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B0604020202020204" charset="-52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27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5ADF55-2BC7-2C9E-0662-FA2C169F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518433-EF96-DA7B-8A64-C1230737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9587"/>
            <a:ext cx="8189724" cy="609577"/>
          </a:xfrm>
        </p:spPr>
        <p:txBody>
          <a:bodyPr>
            <a:normAutofit/>
          </a:bodyPr>
          <a:lstStyle/>
          <a:p>
            <a:r>
              <a:rPr lang="ru-RU" dirty="0" smtClean="0"/>
              <a:t>Опы</a:t>
            </a:r>
            <a:r>
              <a:rPr lang="ru-RU" dirty="0" smtClean="0"/>
              <a:t>т заявителя в автомобильном бизнесе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947738" y="1536700"/>
          <a:ext cx="10175515" cy="45926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3297"/>
                <a:gridCol w="1652922"/>
                <a:gridCol w="2021243"/>
                <a:gridCol w="1905000"/>
                <a:gridCol w="1574800"/>
                <a:gridCol w="1598253"/>
              </a:tblGrid>
              <a:tr h="79076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</a:rPr>
                        <a:t>НАЗВАНИЕ БРЕНДА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Montserrat" panose="020B0604020202020204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</a:rPr>
                        <a:t>ГОД ЗАКЛЮЧЕНИЯ ДОГОВОРА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Montserrat" panose="020B0604020202020204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  <a:ea typeface="+mn-ea"/>
                          <a:cs typeface="+mn-cs"/>
                        </a:rPr>
                        <a:t> ПРОДАЖИ 2022 </a:t>
                      </a:r>
                      <a:r>
                        <a:rPr lang="ru-RU" sz="1400" b="0" i="1" kern="1200" baseline="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  <a:ea typeface="+mn-ea"/>
                          <a:cs typeface="+mn-cs"/>
                        </a:rPr>
                        <a:t>(шт.)</a:t>
                      </a:r>
                      <a:endParaRPr lang="ru-RU" sz="1400" b="0" i="1" kern="1200" dirty="0" smtClean="0">
                        <a:solidFill>
                          <a:schemeClr val="bg1"/>
                        </a:solidFill>
                        <a:latin typeface="Montserrat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  <a:ea typeface="+mn-ea"/>
                          <a:cs typeface="+mn-cs"/>
                        </a:rPr>
                        <a:t> ПРОДАЖИ 2023 </a:t>
                      </a:r>
                      <a:r>
                        <a:rPr lang="ru-RU" sz="1400" b="0" i="1" kern="1200" baseline="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  <a:ea typeface="+mn-ea"/>
                          <a:cs typeface="+mn-cs"/>
                        </a:rPr>
                        <a:t>(шт.)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7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  <a:ea typeface="+mn-ea"/>
                          <a:cs typeface="+mn-cs"/>
                        </a:rPr>
                        <a:t>ФОТО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  <a:ea typeface="+mn-ea"/>
                          <a:cs typeface="+mn-cs"/>
                        </a:rPr>
                        <a:t>ФАСАДА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Montserrat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  <a:ea typeface="+mn-ea"/>
                          <a:cs typeface="+mn-cs"/>
                        </a:rPr>
                        <a:t>ФОТО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  <a:ea typeface="+mn-ea"/>
                          <a:cs typeface="+mn-cs"/>
                        </a:rPr>
                        <a:t>ШОУРУМА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7DF"/>
                    </a:solidFill>
                  </a:tcPr>
                </a:tc>
              </a:tr>
              <a:tr h="950469"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0469"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0469"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0469"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5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5ADF55-2BC7-2C9E-0662-FA2C169F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518433-EF96-DA7B-8A64-C1230737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9587"/>
            <a:ext cx="8189724" cy="609577"/>
          </a:xfrm>
        </p:spPr>
        <p:txBody>
          <a:bodyPr>
            <a:normAutofit/>
          </a:bodyPr>
          <a:lstStyle/>
          <a:p>
            <a:r>
              <a:rPr lang="ru-RU" dirty="0" smtClean="0"/>
              <a:t>Расположение дилерских центров в городе</a:t>
            </a: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98168" y="1539712"/>
            <a:ext cx="5825085" cy="1107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Montserrat" panose="020B0604020202020204" charset="-52"/>
              </a:rPr>
              <a:t>Пожалуйста, разместите карту города с указанием мест размещения дилерских центров  и предлагаемого </a:t>
            </a:r>
            <a:r>
              <a:rPr lang="en-US" sz="1400" dirty="0" smtClean="0">
                <a:solidFill>
                  <a:prstClr val="black"/>
                </a:solidFill>
                <a:latin typeface="Montserrat" panose="020B0604020202020204" charset="-52"/>
              </a:rPr>
              <a:t>EVOLUTE </a:t>
            </a:r>
            <a:r>
              <a:rPr lang="ru-RU" sz="1400" dirty="0" smtClean="0">
                <a:solidFill>
                  <a:prstClr val="black"/>
                </a:solidFill>
                <a:latin typeface="Montserrat" panose="020B0604020202020204" charset="-52"/>
              </a:rPr>
              <a:t>здания </a:t>
            </a:r>
            <a:r>
              <a:rPr lang="en-US" sz="1400" dirty="0" smtClean="0">
                <a:solidFill>
                  <a:prstClr val="black"/>
                </a:solidFill>
                <a:latin typeface="Montserrat" panose="020B0604020202020204" charset="-52"/>
              </a:rPr>
              <a:t>(</a:t>
            </a:r>
            <a:r>
              <a:rPr lang="ru-RU" sz="1400" dirty="0" smtClean="0">
                <a:solidFill>
                  <a:prstClr val="black"/>
                </a:solidFill>
                <a:latin typeface="Montserrat" panose="020B0604020202020204" charset="-52"/>
              </a:rPr>
              <a:t>по аналогии с образцом</a:t>
            </a:r>
            <a:r>
              <a:rPr lang="en-US" sz="1400" dirty="0" smtClean="0">
                <a:solidFill>
                  <a:prstClr val="black"/>
                </a:solidFill>
                <a:latin typeface="Montserrat" panose="020B0604020202020204" charset="-52"/>
              </a:rPr>
              <a:t>)</a:t>
            </a:r>
            <a:endParaRPr lang="ru-RU" sz="1400" dirty="0">
              <a:solidFill>
                <a:prstClr val="black"/>
              </a:solidFill>
              <a:latin typeface="Montserrat" panose="020B060402020202020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388" t="4133" b="3592"/>
          <a:stretch/>
        </p:blipFill>
        <p:spPr>
          <a:xfrm>
            <a:off x="965200" y="1536701"/>
            <a:ext cx="4332968" cy="45974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513114" y="5039832"/>
            <a:ext cx="293914" cy="304800"/>
          </a:xfrm>
          <a:prstGeom prst="ellipse">
            <a:avLst/>
          </a:prstGeom>
          <a:solidFill>
            <a:srgbClr val="1B29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2191883" y="4279127"/>
            <a:ext cx="293914" cy="304800"/>
          </a:xfrm>
          <a:prstGeom prst="ellipse">
            <a:avLst/>
          </a:prstGeom>
          <a:solidFill>
            <a:srgbClr val="1B29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2786743" y="3517127"/>
            <a:ext cx="293914" cy="3048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3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298168" y="3944205"/>
            <a:ext cx="6642683" cy="1107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Montserrat" panose="020B0604020202020204" charset="-52"/>
              </a:rPr>
              <a:t>1 – бренд «А»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Montserrat" panose="020B0604020202020204" charset="-52"/>
              </a:rPr>
              <a:t>2 – бренд «Б»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Montserrat" panose="020B0604020202020204" charset="-52"/>
              </a:rPr>
              <a:t>3 – предложение для </a:t>
            </a:r>
            <a:r>
              <a:rPr lang="en-US" sz="1400" dirty="0" smtClean="0">
                <a:solidFill>
                  <a:prstClr val="black"/>
                </a:solidFill>
                <a:latin typeface="Montserrat" panose="020B0604020202020204" charset="-52"/>
              </a:rPr>
              <a:t>EVOLUTE</a:t>
            </a:r>
            <a:r>
              <a:rPr lang="ru-RU" sz="1400" dirty="0" smtClean="0">
                <a:solidFill>
                  <a:prstClr val="black"/>
                </a:solidFill>
                <a:latin typeface="Montserrat" panose="020B0604020202020204" charset="-52"/>
              </a:rPr>
              <a:t>, адрес ________________________</a:t>
            </a:r>
            <a:endParaRPr lang="ru-RU" sz="1400" dirty="0">
              <a:solidFill>
                <a:prstClr val="black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259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5ADF55-2BC7-2C9E-0662-FA2C169F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518433-EF96-DA7B-8A64-C1230737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9587"/>
            <a:ext cx="8189724" cy="609577"/>
          </a:xfrm>
        </p:spPr>
        <p:txBody>
          <a:bodyPr>
            <a:normAutofit/>
          </a:bodyPr>
          <a:lstStyle/>
          <a:p>
            <a:r>
              <a:rPr lang="ru-RU" dirty="0" smtClean="0"/>
              <a:t>Общая информация о предлагаемом объекте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92746"/>
              </p:ext>
            </p:extLst>
          </p:nvPr>
        </p:nvGraphicFramePr>
        <p:xfrm>
          <a:off x="947738" y="1520825"/>
          <a:ext cx="10152062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5516"/>
                <a:gridCol w="1864663"/>
                <a:gridCol w="1910903"/>
                <a:gridCol w="2382605"/>
                <a:gridCol w="1938375"/>
              </a:tblGrid>
              <a:tr h="6603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</a:rPr>
                        <a:t>ФОРМАТ</a:t>
                      </a:r>
                    </a:p>
                    <a:p>
                      <a:pPr algn="ctr"/>
                      <a:r>
                        <a:rPr lang="ru-RU" sz="1400" b="0" i="1" kern="1200" baseline="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  <a:ea typeface="+mn-ea"/>
                          <a:cs typeface="+mn-cs"/>
                        </a:rPr>
                        <a:t>(постоянный/временный)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Montserrat" panose="020B0604020202020204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</a:rPr>
                        <a:t>МОНОБРЕНД/ СОВМЕЩЕНИЕ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Montserrat" panose="020B0604020202020204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baseline="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  <a:ea typeface="+mn-ea"/>
                          <a:cs typeface="+mn-cs"/>
                        </a:rPr>
                        <a:t>ПЛОЩАДЬ ШОУРУМА </a:t>
                      </a:r>
                      <a:r>
                        <a:rPr lang="en-US" sz="1400" b="1" i="0" kern="1200" baseline="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  <a:ea typeface="+mn-ea"/>
                          <a:cs typeface="+mn-cs"/>
                        </a:rPr>
                        <a:t>EVOLUTE</a:t>
                      </a:r>
                      <a:endParaRPr lang="ru-RU" sz="1400" b="0" i="1" kern="1200" dirty="0" smtClean="0">
                        <a:solidFill>
                          <a:schemeClr val="bg1"/>
                        </a:solidFill>
                        <a:latin typeface="Montserrat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  <a:ea typeface="+mn-ea"/>
                          <a:cs typeface="+mn-cs"/>
                        </a:rPr>
                        <a:t>КОЛИЧЕСТВО РАБОЧИХ ПОСТОВ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baseline="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  <a:ea typeface="+mn-ea"/>
                          <a:cs typeface="+mn-cs"/>
                        </a:rPr>
                        <a:t>EVOLUTE</a:t>
                      </a:r>
                      <a:endParaRPr lang="ru-RU" sz="1400" b="1" i="0" kern="1200" baseline="0" dirty="0" smtClean="0">
                        <a:solidFill>
                          <a:schemeClr val="bg1"/>
                        </a:solidFill>
                        <a:latin typeface="Montserrat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7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  <a:ea typeface="+mn-ea"/>
                          <a:cs typeface="+mn-cs"/>
                        </a:rPr>
                        <a:t>ПЛАНИРУЕМАЯ</a:t>
                      </a:r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latin typeface="Montserrat" panose="020B0604020202020204" charset="-52"/>
                          <a:ea typeface="+mn-ea"/>
                          <a:cs typeface="+mn-cs"/>
                        </a:rPr>
                        <a:t> ДАТА ОТКРЫТИЯ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Montserrat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7DF"/>
                    </a:solidFill>
                  </a:tcPr>
                </a:tc>
              </a:tr>
              <a:tr h="1077126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ontserrat" panose="020B0604020202020204" charset="-52"/>
                        </a:rPr>
                        <a:t>Укажите,</a:t>
                      </a:r>
                      <a:r>
                        <a:rPr lang="ru-RU" sz="1400" baseline="0" dirty="0" smtClean="0">
                          <a:latin typeface="Montserrat" panose="020B0604020202020204" charset="-52"/>
                        </a:rPr>
                        <a:t> пожалуйста, наименование брендов в случае совмещения</a:t>
                      </a:r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ontserrat" panose="020B0604020202020204" charset="-52"/>
                        </a:rPr>
                        <a:t>_____ </a:t>
                      </a:r>
                      <a:r>
                        <a:rPr lang="ru-RU" sz="1400" dirty="0" smtClean="0">
                          <a:latin typeface="Montserrat" panose="020B0604020202020204" charset="-52"/>
                        </a:rPr>
                        <a:t>м²</a:t>
                      </a:r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ontserrat" panose="020B0604020202020204" charset="-52"/>
                        </a:rPr>
                        <a:t>(месяц)</a:t>
                      </a:r>
                      <a:r>
                        <a:rPr lang="ru-RU" sz="1400" baseline="0" dirty="0" smtClean="0">
                          <a:latin typeface="Montserrat" panose="020B0604020202020204" charset="-52"/>
                        </a:rPr>
                        <a:t> 20___</a:t>
                      </a:r>
                      <a:endParaRPr lang="ru-RU" sz="1400" dirty="0">
                        <a:latin typeface="Montserrat" panose="020B0604020202020204" charset="-52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8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5ADF55-2BC7-2C9E-0662-FA2C169F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518433-EF96-DA7B-8A64-C1230737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9587"/>
            <a:ext cx="8189724" cy="609577"/>
          </a:xfrm>
        </p:spPr>
        <p:txBody>
          <a:bodyPr>
            <a:normAutofit/>
          </a:bodyPr>
          <a:lstStyle/>
          <a:p>
            <a:r>
              <a:rPr lang="ru-RU" dirty="0" smtClean="0"/>
              <a:t>Генеральный план территории</a:t>
            </a: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55315" y="1464983"/>
            <a:ext cx="10175515" cy="1107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Montserrat" panose="020B0604020202020204" charset="-52"/>
              </a:rPr>
              <a:t>Пожалуйста, приложите схему с нанесением всех объектов, расположенных на предлагаемой территории, включая элементы наружной идентификации, ограждения и технические конструкции</a:t>
            </a:r>
            <a:endParaRPr lang="ru-RU" sz="1400" dirty="0">
              <a:solidFill>
                <a:prstClr val="black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3375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5ADF55-2BC7-2C9E-0662-FA2C169F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518433-EF96-DA7B-8A64-C1230737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9587"/>
            <a:ext cx="8189724" cy="609577"/>
          </a:xfrm>
        </p:spPr>
        <p:txBody>
          <a:bodyPr>
            <a:normAutofit/>
          </a:bodyPr>
          <a:lstStyle/>
          <a:p>
            <a:r>
              <a:rPr lang="ru-RU" dirty="0" smtClean="0"/>
              <a:t>Фото предлагаемого здания снаружи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47738" y="1536701"/>
            <a:ext cx="10175515" cy="1107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Montserrat" panose="020B0604020202020204" charset="-52"/>
              </a:rPr>
              <a:t>Пожалуйста, добавьте 2 обзорные фотографии, на которых хорошо видны главный фасад </a:t>
            </a:r>
            <a:r>
              <a:rPr lang="ru-RU" sz="1400" dirty="0">
                <a:solidFill>
                  <a:prstClr val="black"/>
                </a:solidFill>
                <a:latin typeface="Montserrat" panose="020B0604020202020204" charset="-52"/>
              </a:rPr>
              <a:t>здания, вход в предполагаемый </a:t>
            </a:r>
            <a:r>
              <a:rPr lang="ru-RU" sz="1400" dirty="0" err="1" smtClean="0">
                <a:solidFill>
                  <a:prstClr val="black"/>
                </a:solidFill>
                <a:latin typeface="Montserrat" panose="020B0604020202020204" charset="-52"/>
              </a:rPr>
              <a:t>шоурум</a:t>
            </a:r>
            <a:r>
              <a:rPr lang="ru-RU" sz="1400" dirty="0" smtClean="0">
                <a:solidFill>
                  <a:prstClr val="black"/>
                </a:solidFill>
                <a:latin typeface="Montserrat" panose="020B0604020202020204" charset="-52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Montserrat" panose="020B0604020202020204" charset="-52"/>
              </a:rPr>
              <a:t>EVOLUTE</a:t>
            </a:r>
            <a:r>
              <a:rPr lang="ru-RU" sz="1400" dirty="0" smtClean="0">
                <a:solidFill>
                  <a:prstClr val="black"/>
                </a:solidFill>
                <a:latin typeface="Montserrat" panose="020B0604020202020204" charset="-52"/>
              </a:rPr>
              <a:t>, </a:t>
            </a:r>
            <a:r>
              <a:rPr lang="ru-RU" sz="1400" dirty="0" smtClean="0">
                <a:solidFill>
                  <a:prstClr val="black"/>
                </a:solidFill>
                <a:latin typeface="Montserrat" panose="020B0604020202020204" charset="-52"/>
              </a:rPr>
              <a:t>а также корпоративная идентификация всех размещенных в здании брендов (при наличии)</a:t>
            </a:r>
            <a:endParaRPr lang="ru-RU" sz="1400" dirty="0">
              <a:solidFill>
                <a:prstClr val="black"/>
              </a:solidFill>
              <a:latin typeface="Montserrat" panose="020B060402020202020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7738" y="2413000"/>
            <a:ext cx="4970462" cy="3714499"/>
          </a:xfrm>
          <a:prstGeom prst="rect">
            <a:avLst/>
          </a:prstGeom>
          <a:noFill/>
          <a:ln w="3175" cap="flat" cmpd="sng" algn="ctr">
            <a:solidFill>
              <a:srgbClr val="4197D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9338" y="2412999"/>
            <a:ext cx="4970462" cy="3714499"/>
          </a:xfrm>
          <a:prstGeom prst="rect">
            <a:avLst/>
          </a:prstGeom>
          <a:noFill/>
          <a:ln w="3175" cap="flat" cmpd="sng" algn="ctr">
            <a:solidFill>
              <a:srgbClr val="4197D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2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evolute">
      <a:dk1>
        <a:srgbClr val="000000"/>
      </a:dk1>
      <a:lt1>
        <a:srgbClr val="FFFFFF"/>
      </a:lt1>
      <a:dk2>
        <a:srgbClr val="686A6C"/>
      </a:dk2>
      <a:lt2>
        <a:srgbClr val="E7E6E6"/>
      </a:lt2>
      <a:accent1>
        <a:srgbClr val="4096DE"/>
      </a:accent1>
      <a:accent2>
        <a:srgbClr val="001F5F"/>
      </a:accent2>
      <a:accent3>
        <a:srgbClr val="DF5A36"/>
      </a:accent3>
      <a:accent4>
        <a:srgbClr val="999999"/>
      </a:accent4>
      <a:accent5>
        <a:srgbClr val="222A34"/>
      </a:accent5>
      <a:accent6>
        <a:srgbClr val="FEFFFF"/>
      </a:accent6>
      <a:hlink>
        <a:srgbClr val="4283C3"/>
      </a:hlink>
      <a:folHlink>
        <a:srgbClr val="FF760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363</Words>
  <Application>Microsoft Office PowerPoint</Application>
  <PresentationFormat>Широкоэкранный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Montserrat</vt:lpstr>
      <vt:lpstr>Open Sans</vt:lpstr>
      <vt:lpstr>Calibri</vt:lpstr>
      <vt:lpstr>Open Sans Light</vt:lpstr>
      <vt:lpstr>Corbel</vt:lpstr>
      <vt:lpstr>Arial</vt:lpstr>
      <vt:lpstr>Тема Office</vt:lpstr>
      <vt:lpstr>Презентация PowerPoint</vt:lpstr>
      <vt:lpstr>Здравствуйте!</vt:lpstr>
      <vt:lpstr>Общая информация</vt:lpstr>
      <vt:lpstr>Структура собственности заявителя</vt:lpstr>
      <vt:lpstr>Опыт заявителя в автомобильном бизнесе</vt:lpstr>
      <vt:lpstr>Расположение дилерских центров в городе</vt:lpstr>
      <vt:lpstr>Общая информация о предлагаемом объекте</vt:lpstr>
      <vt:lpstr>Генеральный план территории</vt:lpstr>
      <vt:lpstr>Фото предлагаемого здания снаружи</vt:lpstr>
      <vt:lpstr>Фото предлагаемого шоурума</vt:lpstr>
      <vt:lpstr>План размещения наружной идентификации</vt:lpstr>
      <vt:lpstr>План шоурума</vt:lpstr>
      <vt:lpstr>Спасибо!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Смольянова Мария</cp:lastModifiedBy>
  <cp:revision>20</cp:revision>
  <dcterms:created xsi:type="dcterms:W3CDTF">2022-10-10T08:34:26Z</dcterms:created>
  <dcterms:modified xsi:type="dcterms:W3CDTF">2024-10-17T14:36:24Z</dcterms:modified>
</cp:coreProperties>
</file>